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embeddedFontLs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+mn-cs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+mn-cs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+mn-cs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depthPercent val="100"/>
      <c:rAngAx val="0"/>
    </c:view3D>
    <c:floor>
      <c:thickness val="0"/>
      <c:spPr>
        <a:prstGeom prst="rect">
          <a:avLst/>
        </a:prstGeom>
        <a:noFill/>
        <a:ln>
          <a:noFill/>
        </a:ln>
      </c:spPr>
    </c:floor>
    <c:sideWall>
      <c:thickness val="0"/>
      <c:spPr>
        <a:prstGeom prst="rect">
          <a:avLst/>
        </a:prstGeom>
        <a:noFill/>
        <a:ln>
          <a:noFill/>
        </a:ln>
      </c:spPr>
    </c:sideWall>
    <c:backWall>
      <c:thickness val="0"/>
      <c:spPr>
        <a:prstGeom prst="rect">
          <a:avLst/>
        </a:prstGeom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.27296999999999999"/>
          <c:y val="0.17133999999999999"/>
          <c:w val="0.45831"/>
          <c:h val="0.7192300000000000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dPt>
            <c:idx val="0"/>
            <c:bubble3D val="0"/>
            <c:spPr>
              <a:prstGeom prst="rect">
                <a:avLst/>
              </a:prstGeom>
              <a:gradFill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F576-454C-8D78-5416A60A9B31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gradFill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F576-454C-8D78-5416A60A9B31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gradFill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5-F576-454C-8D78-5416A60A9B31}"/>
              </c:ext>
            </c:extLst>
          </c:dPt>
          <c:dPt>
            <c:idx val="3"/>
            <c:bubble3D val="0"/>
            <c:spPr>
              <a:prstGeom prst="rect">
                <a:avLst/>
              </a:prstGeom>
              <a:gradFill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7-F576-454C-8D78-5416A60A9B31}"/>
              </c:ext>
            </c:extLst>
          </c:dPt>
          <c:dPt>
            <c:idx val="4"/>
            <c:bubble3D val="0"/>
            <c:spPr>
              <a:prstGeom prst="rect">
                <a:avLst/>
              </a:prstGeom>
              <a:gradFill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9-F576-454C-8D78-5416A60A9B31}"/>
              </c:ext>
            </c:extLst>
          </c:dPt>
          <c:dPt>
            <c:idx val="5"/>
            <c:bubble3D val="0"/>
            <c:spPr>
              <a:prstGeom prst="rect">
                <a:avLst/>
              </a:prstGeom>
              <a:gradFill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B-F576-454C-8D78-5416A60A9B31}"/>
              </c:ext>
            </c:extLst>
          </c:dPt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объекты транспортной инфраструктуры</c:v>
                </c:pt>
                <c:pt idx="1">
                  <c:v>гражданские воздушные суда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103</c:v>
                </c:pt>
                <c:pt idx="1">
                  <c:v>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576-454C-8D78-5416A60A9B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dPt>
            <c:idx val="0"/>
            <c:bubble3D val="0"/>
            <c:spPr>
              <a:prstGeom prst="rect">
                <a:avLst/>
              </a:prstGeom>
              <a:gradFill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E-F576-454C-8D78-5416A60A9B31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gradFill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10-F576-454C-8D78-5416A60A9B31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gradFill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12-F576-454C-8D78-5416A60A9B31}"/>
              </c:ext>
            </c:extLst>
          </c:dPt>
          <c:dPt>
            <c:idx val="3"/>
            <c:bubble3D val="0"/>
            <c:spPr>
              <a:prstGeom prst="rect">
                <a:avLst/>
              </a:prstGeom>
              <a:gradFill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14-F576-454C-8D78-5416A60A9B31}"/>
              </c:ext>
            </c:extLst>
          </c:dPt>
          <c:dPt>
            <c:idx val="4"/>
            <c:bubble3D val="0"/>
            <c:spPr>
              <a:prstGeom prst="rect">
                <a:avLst/>
              </a:prstGeom>
              <a:gradFill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16-F576-454C-8D78-5416A60A9B31}"/>
              </c:ext>
            </c:extLst>
          </c:dPt>
          <c:dPt>
            <c:idx val="5"/>
            <c:bubble3D val="0"/>
            <c:spPr>
              <a:prstGeom prst="rect">
                <a:avLst/>
              </a:prstGeom>
              <a:gradFill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18-F576-454C-8D78-5416A60A9B31}"/>
              </c:ext>
            </c:extLst>
          </c:dPt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объекты транспортной инфраструктуры</c:v>
                </c:pt>
                <c:pt idx="1">
                  <c:v>гражданские воздушные суда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9-F576-454C-8D78-5416A60A9B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dPt>
            <c:idx val="0"/>
            <c:bubble3D val="0"/>
            <c:spPr>
              <a:prstGeom prst="rect">
                <a:avLst/>
              </a:prstGeom>
              <a:gradFill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1B-F576-454C-8D78-5416A60A9B31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gradFill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1D-F576-454C-8D78-5416A60A9B31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gradFill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1F-F576-454C-8D78-5416A60A9B31}"/>
              </c:ext>
            </c:extLst>
          </c:dPt>
          <c:dPt>
            <c:idx val="3"/>
            <c:bubble3D val="0"/>
            <c:spPr>
              <a:prstGeom prst="rect">
                <a:avLst/>
              </a:prstGeom>
              <a:gradFill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21-F576-454C-8D78-5416A60A9B31}"/>
              </c:ext>
            </c:extLst>
          </c:dPt>
          <c:dPt>
            <c:idx val="4"/>
            <c:bubble3D val="0"/>
            <c:spPr>
              <a:prstGeom prst="rect">
                <a:avLst/>
              </a:prstGeom>
              <a:gradFill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23-F576-454C-8D78-5416A60A9B31}"/>
              </c:ext>
            </c:extLst>
          </c:dPt>
          <c:dPt>
            <c:idx val="5"/>
            <c:bubble3D val="0"/>
            <c:spPr>
              <a:prstGeom prst="rect">
                <a:avLst/>
              </a:prstGeom>
              <a:gradFill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25-F576-454C-8D78-5416A60A9B31}"/>
              </c:ext>
            </c:extLst>
          </c:dPt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объекты транспортной инфраструктуры</c:v>
                </c:pt>
                <c:pt idx="1">
                  <c:v>гражданские воздушные суда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26-F576-454C-8D78-5416A60A9B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eparator> </c:separator>
          <c:showLeaderLines val="1"/>
        </c:dLbls>
      </c:pie3DChart>
      <c:spPr>
        <a:prstGeom prst="rect">
          <a:avLst/>
        </a:prstGeom>
        <a:noFill/>
        <a:ln>
          <a:noFill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111600" y="2008800"/>
      <a:ext cx="5195673" cy="4006792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</c:spPr>
  <c:txPr>
    <a:bodyPr/>
    <a:lstStyle/>
    <a:p>
      <a:pPr>
        <a:defRPr sz="900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4"/>
            <a:ext cx="7772400" cy="1470024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65CEB93-FA45-49D1-82DC-1F070C726390}" type="datetimeFigureOut">
              <a:rPr lang="ru-RU"/>
              <a:t>29.06.2025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FACC2AA-84D3-42EE-9A86-AF99478F76F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1C380CD-E2C7-49B4-8D7F-E52D2BAE29D7}" type="datetimeFigureOut">
              <a:rPr lang="ru-RU"/>
              <a:t>29.06.2025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9725999-5121-45DD-8A18-D6CA3E7F9E7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7"/>
            <a:ext cx="2057400" cy="5851524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7"/>
            <a:ext cx="6019799" cy="5851524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E3A2A6F4-A078-4513-BD69-B09EA7352469}" type="datetimeFigureOut">
              <a:rPr lang="ru-RU"/>
              <a:t>29.06.2025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B8613CD-D7B0-40A0-B436-D45BC1A4970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userDrawn="1">
  <p:cSld name="Заголовок и два объекта над тексто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01624" y="228600"/>
            <a:ext cx="8540749" cy="11430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301624" y="1600200"/>
            <a:ext cx="4194174" cy="217328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 bwMode="auto">
          <a:xfrm>
            <a:off x="4648199" y="1600200"/>
            <a:ext cx="4194174" cy="217328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 bwMode="auto">
          <a:xfrm>
            <a:off x="301624" y="3925887"/>
            <a:ext cx="8540749" cy="2173286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01624" y="6245224"/>
            <a:ext cx="2289174" cy="47624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199" y="6245224"/>
            <a:ext cx="2895598" cy="47624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199" y="6245224"/>
            <a:ext cx="2289174" cy="47624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B3839CE0-D940-4B7D-AB6F-E2EBFAE57A9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9A73459-CF66-4E7E-90EA-20EB1D7BABFB}" type="datetimeFigureOut">
              <a:rPr lang="ru-RU"/>
              <a:t>29.06.2025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451C7DA-8AFD-4995-A63F-6BF5DE1C1C5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899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2"/>
            <a:ext cx="77724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74F8C9E-45F3-4260-AB28-ED743ADCD39C}" type="datetimeFigureOut">
              <a:rPr lang="ru-RU"/>
              <a:t>29.06.2025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C20C06B-A955-4C7A-86A2-672509673B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59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199" y="1600200"/>
            <a:ext cx="403859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AA471F9-44A3-4DEA-99FB-CC6DADBE4D65}" type="datetimeFigureOut">
              <a:rPr lang="ru-RU"/>
              <a:t>29.06.2025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BA7946B-C01F-4607-AD8B-2E005ADC030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2"/>
            <a:ext cx="4040187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4"/>
            <a:ext cx="40401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4" y="1535112"/>
            <a:ext cx="4041774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4" y="2174874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466C426-85B5-4097-B245-B1F1632BC7B0}" type="datetimeFigureOut">
              <a:rPr lang="ru-RU"/>
              <a:t>29.06.2025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DC974D0-74A4-4DBC-B8BB-E48968C4AFA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86081C9-C2B9-4416-8E98-6FED276E4ACF}" type="datetimeFigureOut">
              <a:rPr lang="ru-RU"/>
              <a:t>29.06.2025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02746CF-5051-4EC9-9667-7919D5966C3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C693464-37C9-41FD-A1AE-0007F5989D33}" type="datetimeFigureOut">
              <a:rPr lang="ru-RU"/>
              <a:t>29.06.2025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6152174-F88D-4C10-924D-0C6B74F763A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49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49" y="273049"/>
            <a:ext cx="511174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099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E159CFB-9EEB-46AD-985E-11E0A69B7DE5}" type="datetimeFigureOut">
              <a:rPr lang="ru-RU"/>
              <a:t>29.06.2025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7BBCBBF-D6BD-485E-A074-1006058E206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7" y="4800600"/>
            <a:ext cx="5486400" cy="566737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7" y="612774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7" y="5367337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C0B8972-A9E4-4803-928D-055CF147BDB4}" type="datetimeFigureOut">
              <a:rPr lang="ru-RU"/>
              <a:t>29.06.2025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6C63BA1-893D-4D29-9FCF-6FCE27ECCAD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49"/>
            <a:ext cx="2133599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009227-0D7A-4F28-82C7-4C1C16666162}" type="datetimeFigureOut">
              <a:rPr lang="ru-RU"/>
              <a:t>29.06.2025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199" y="6356349"/>
            <a:ext cx="2895598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199" y="6356349"/>
            <a:ext cx="2133599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71664F-6E43-4A41-94AB-9B409D6C74F6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2pPr>
      <a:lvl3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3pPr>
      <a:lvl4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4pPr>
      <a:lvl5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5pPr>
      <a:lvl6pPr marL="4572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6pPr>
      <a:lvl7pPr marL="9144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7pPr>
      <a:lvl8pPr marL="13716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8pPr>
      <a:lvl9pPr marL="18288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>
        <a:spcBef>
          <a:spcPts val="0"/>
        </a:spcBef>
        <a:spcAft>
          <a:spcPts val="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>
        <a:spcBef>
          <a:spcPts val="0"/>
        </a:spcBef>
        <a:spcAft>
          <a:spcPts val="0"/>
        </a:spcAft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>
        <a:spcBef>
          <a:spcPts val="0"/>
        </a:spcBef>
        <a:spcAft>
          <a:spcPts val="0"/>
        </a:spcAft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ё</a:t>
            </a:r>
            <a:endParaRPr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 rtlCol="0">
            <a:normAutofit/>
          </a:bodyPr>
          <a:lstStyle/>
          <a:p>
            <a:pPr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92768" cy="7568045"/>
          </a:xfrm>
          <a:prstGeom prst="rect">
            <a:avLst/>
          </a:prstGeom>
          <a:noFill/>
          <a:ln>
            <a:noFill/>
          </a:ln>
        </p:spPr>
      </p:pic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1782910" y="6328907"/>
            <a:ext cx="3531531" cy="57947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ru-RU" sz="2400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/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6732587" y="6313487"/>
            <a:ext cx="2235264" cy="30515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endParaRPr lang="ru-RU" sz="1400">
              <a:latin typeface="Arial Narrow"/>
              <a:cs typeface="Arial"/>
            </a:endParaRPr>
          </a:p>
        </p:txBody>
      </p:sp>
      <p:sp>
        <p:nvSpPr>
          <p:cNvPr id="2056" name="TextBox 9"/>
          <p:cNvSpPr txBox="1">
            <a:spLocks noChangeArrowheads="1"/>
          </p:cNvSpPr>
          <p:nvPr/>
        </p:nvSpPr>
        <p:spPr bwMode="auto">
          <a:xfrm>
            <a:off x="5313362" y="549274"/>
            <a:ext cx="3019792" cy="8233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ru-RU" sz="1600">
                <a:solidFill>
                  <a:schemeClr val="bg1"/>
                </a:solidFill>
                <a:latin typeface="Arial Narrow"/>
              </a:rPr>
              <a:t>МТУ Ространснадзора по                                СЗФО</a:t>
            </a:r>
            <a:endParaRPr/>
          </a:p>
          <a:p>
            <a:pPr>
              <a:spcBef>
                <a:spcPts val="0"/>
              </a:spcBef>
              <a:buFontTx/>
              <a:buNone/>
              <a:defRPr/>
            </a:pPr>
            <a:endParaRPr lang="ru-RU" sz="1600">
              <a:solidFill>
                <a:schemeClr val="bg1"/>
              </a:solidFill>
              <a:latin typeface="Arial Narrow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10582" y="1744845"/>
            <a:ext cx="7416948" cy="384011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ru-RU" sz="20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11472539" name="TextBox 811472538"/>
          <p:cNvSpPr txBox="1"/>
          <p:nvPr/>
        </p:nvSpPr>
        <p:spPr bwMode="auto">
          <a:xfrm>
            <a:off x="1602408" y="2056723"/>
            <a:ext cx="6566829" cy="4237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endParaRPr sz="2800" b="1" i="1">
              <a:solidFill>
                <a:srgbClr val="FFC000"/>
              </a:solidFill>
              <a:latin typeface="Caladea"/>
              <a:cs typeface="Caladea"/>
            </a:endParaRPr>
          </a:p>
          <a:p>
            <a:pPr algn="ctr">
              <a:defRPr/>
            </a:pPr>
            <a:r>
              <a:rPr lang="ru-RU" sz="2400" b="1" i="1">
                <a:ln w="12700">
                  <a:noFill/>
                  <a:prstDash val="solid"/>
                </a:ln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800" b="1" i="1">
                <a:ln w="12700">
                  <a:noFill/>
                  <a:prstDash val="solid"/>
                </a:ln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убличное обсуждение результатов правоприменительной практики </a:t>
            </a:r>
            <a:endParaRPr sz="2800" b="1" i="1">
              <a:ln w="12700">
                <a:noFill/>
                <a:prstDash val="solid"/>
              </a:ln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800" b="1" i="1">
                <a:ln w="12700">
                  <a:noFill/>
                  <a:prstDash val="solid"/>
                </a:ln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МТУ Ространснадзора по СЗФО                          </a:t>
            </a:r>
            <a:r>
              <a:rPr lang="en-US" sz="2800" b="1" i="1">
                <a:ln w="12700">
                  <a:noFill/>
                  <a:prstDash val="solid"/>
                </a:ln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II</a:t>
            </a:r>
            <a:r>
              <a:rPr lang="ru-RU" sz="2800" b="1" i="1">
                <a:ln w="12700">
                  <a:noFill/>
                  <a:prstDash val="solid"/>
                </a:ln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 квартал 2025 г.</a:t>
            </a:r>
            <a:endParaRPr sz="2800" b="1" i="1">
              <a:ln w="12700">
                <a:noFill/>
                <a:prstDash val="solid"/>
              </a:ln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800" b="1" i="1">
                <a:ln w="12700">
                  <a:noFill/>
                  <a:prstDash val="solid"/>
                </a:ln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г. Сыктывкар</a:t>
            </a:r>
            <a:endParaRPr sz="2800" b="1" i="1">
              <a:ln w="12700">
                <a:noFill/>
                <a:prstDash val="solid"/>
              </a:ln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 sz="2600" b="1" i="1"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 sz="2600" b="1" i="1">
              <a:solidFill>
                <a:srgbClr val="FFC000"/>
              </a:solidFill>
              <a:latin typeface="Caladea"/>
              <a:cs typeface="Caladea"/>
            </a:endParaRPr>
          </a:p>
          <a:p>
            <a:pPr algn="ctr">
              <a:defRPr/>
            </a:pPr>
            <a:endParaRPr sz="2600" b="1" i="1">
              <a:solidFill>
                <a:srgbClr val="FFC000"/>
              </a:solidFill>
              <a:latin typeface="Caladea"/>
              <a:cs typeface="Caladea"/>
            </a:endParaRPr>
          </a:p>
          <a:p>
            <a:pPr algn="ctr">
              <a:defRPr/>
            </a:pPr>
            <a:endParaRPr sz="2600" b="1" i="1">
              <a:solidFill>
                <a:srgbClr val="FFC000"/>
              </a:solidFill>
              <a:latin typeface="Caladea"/>
              <a:cs typeface="Caladea"/>
            </a:endParaRPr>
          </a:p>
        </p:txBody>
      </p:sp>
      <p:pic>
        <p:nvPicPr>
          <p:cNvPr id="1480448095" name="Рисунок 148044809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278340" y="552876"/>
            <a:ext cx="874190" cy="768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0710508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7423967" name="TextBox 5"/>
          <p:cNvSpPr txBox="1">
            <a:spLocks noChangeArrowheads="1"/>
          </p:cNvSpPr>
          <p:nvPr/>
        </p:nvSpPr>
        <p:spPr bwMode="auto">
          <a:xfrm>
            <a:off x="3184524" y="333374"/>
            <a:ext cx="5042832" cy="3356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599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sz="1600">
                <a:solidFill>
                  <a:prstClr val="white"/>
                </a:solidFill>
                <a:latin typeface="Constantia"/>
              </a:rPr>
              <a:t>Федеральная служба по надзору в сфере транспорта</a:t>
            </a:r>
            <a:endParaRPr/>
          </a:p>
        </p:txBody>
      </p:sp>
      <p:sp>
        <p:nvSpPr>
          <p:cNvPr id="1547842773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659562" y="6372225"/>
            <a:ext cx="2289174" cy="476249"/>
          </a:xfrm>
        </p:spPr>
        <p:txBody>
          <a:bodyPr/>
          <a:lstStyle/>
          <a:p>
            <a:pPr>
              <a:defRPr/>
            </a:pPr>
            <a:fld id="{88114D52-7A24-79DD-66A9-B4494BE9013A}" type="slidenum">
              <a:rPr lang="ru-RU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36355789" name="Рисунок 183635578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90264" y="153190"/>
            <a:ext cx="753734" cy="696001"/>
          </a:xfrm>
          <a:prstGeom prst="rect">
            <a:avLst/>
          </a:prstGeom>
        </p:spPr>
      </p:pic>
      <p:sp>
        <p:nvSpPr>
          <p:cNvPr id="970040468" name="TextBox 970040467"/>
          <p:cNvSpPr txBox="1"/>
          <p:nvPr/>
        </p:nvSpPr>
        <p:spPr bwMode="auto">
          <a:xfrm>
            <a:off x="892772" y="1036971"/>
            <a:ext cx="7498571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lang="ru-RU" sz="2400" b="1">
                <a:latin typeface="Times New Roman"/>
                <a:ea typeface="Times New Roman"/>
                <a:cs typeface="Times New Roman"/>
              </a:rPr>
              <a:t>Основные нарушения,  по статьям КоАП РФ</a:t>
            </a:r>
            <a:endParaRPr sz="2400" b="1">
              <a:latin typeface="Times New Roman"/>
              <a:cs typeface="Times New Roman"/>
            </a:endParaRPr>
          </a:p>
        </p:txBody>
      </p:sp>
      <p:sp>
        <p:nvSpPr>
          <p:cNvPr id="393755325" name="TextBox 393755324"/>
          <p:cNvSpPr txBox="1"/>
          <p:nvPr/>
        </p:nvSpPr>
        <p:spPr bwMode="auto">
          <a:xfrm>
            <a:off x="582474" y="1559399"/>
            <a:ext cx="8063417" cy="3505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sz="1400">
                <a:latin typeface="Times New Roman"/>
                <a:ea typeface="Times New Roman"/>
                <a:cs typeface="Times New Roman"/>
              </a:rPr>
              <a:t>Проведенный анализ применения статей КоАП РФ показывает, что наиболее часто фиксируются нарушения правил использования воздушного пространства (ст.11.4 КоАП РФ); </a:t>
            </a:r>
            <a:endParaRPr/>
          </a:p>
          <a:p>
            <a:pPr algn="just">
              <a:defRPr/>
            </a:pPr>
            <a:endParaRPr sz="1400">
              <a:latin typeface="Times New Roman"/>
              <a:ea typeface="Times New Roman"/>
              <a:cs typeface="Times New Roman"/>
            </a:endParaRPr>
          </a:p>
          <a:p>
            <a:pPr marL="239821" indent="-239821" algn="just">
              <a:buFont typeface="Arial"/>
              <a:buChar char="•"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ч. 1. Нарушение </a:t>
            </a:r>
            <a:r>
              <a:rPr lang="ru-RU" sz="1400" b="0" i="0" u="sng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пользователем воздушного пространства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федеральных правил использования воздушного пространства, если это действие не содержит уголовно наказуемого деяния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39821" indent="-239821" algn="just">
              <a:buFont typeface="Arial"/>
              <a:buChar char="•"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ч. 2. Нарушение правил использования воздушного пространства лицами, </a:t>
            </a:r>
            <a:r>
              <a:rPr lang="ru-RU" sz="1400" b="0" i="0" u="sng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 наделенными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установленном порядке правом на осуществление деятельности по использованию воздушного пространства, если это действие не содержит уголовно наказуемого деяния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sz="1400"/>
          </a:p>
          <a:p>
            <a:pPr algn="just">
              <a:defRPr/>
            </a:pPr>
            <a:r>
              <a:rPr sz="1400">
                <a:latin typeface="Times New Roman"/>
                <a:ea typeface="Times New Roman"/>
                <a:cs typeface="Times New Roman"/>
              </a:rPr>
              <a:t> нарушение правил безопасности эксплуатации воздушных судов (ст.11.5 КоАП РФ) .</a:t>
            </a:r>
            <a:endParaRPr/>
          </a:p>
          <a:p>
            <a:pPr algn="just">
              <a:defRPr/>
            </a:pPr>
            <a:endParaRPr sz="14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sz="1400">
                <a:latin typeface="Times New Roman"/>
                <a:ea typeface="Times New Roman"/>
                <a:cs typeface="Times New Roman"/>
              </a:rPr>
              <a:t>Наиболее распространенными нарушениями являются нарушения правил использования воздушного пространства пользователями беспилотных воздушных судов (далее – БВС), связанные с отсутствием уведомления органов обслуживания воздушного движения (управления полетами) о своей деятельности, с использованием воздушного пространства в отсутствие плана полета </a:t>
            </a:r>
            <a:br>
              <a:rPr sz="1400">
                <a:latin typeface="Times New Roman"/>
                <a:ea typeface="Times New Roman"/>
                <a:cs typeface="Times New Roman"/>
              </a:rPr>
            </a:br>
            <a:r>
              <a:rPr sz="1400">
                <a:latin typeface="Times New Roman"/>
                <a:ea typeface="Times New Roman"/>
                <a:cs typeface="Times New Roman"/>
              </a:rPr>
              <a:t>и соответствующего разрешения. 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5481405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94255" name="TextBox 5"/>
          <p:cNvSpPr txBox="1">
            <a:spLocks noChangeArrowheads="1"/>
          </p:cNvSpPr>
          <p:nvPr/>
        </p:nvSpPr>
        <p:spPr bwMode="auto">
          <a:xfrm>
            <a:off x="3184524" y="362455"/>
            <a:ext cx="5044990" cy="3356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599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sz="1600">
                <a:solidFill>
                  <a:prstClr val="white"/>
                </a:solidFill>
                <a:latin typeface="Constantia"/>
              </a:rPr>
              <a:t>Федеральная служба по надзору в сфере транспорта</a:t>
            </a:r>
            <a:endParaRPr/>
          </a:p>
        </p:txBody>
      </p:sp>
      <p:sp>
        <p:nvSpPr>
          <p:cNvPr id="104670377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659562" y="6372225"/>
            <a:ext cx="2289174" cy="476249"/>
          </a:xfrm>
        </p:spPr>
        <p:txBody>
          <a:bodyPr/>
          <a:lstStyle/>
          <a:p>
            <a:pPr>
              <a:defRPr/>
            </a:pPr>
            <a:fld id="{7AF05D82-0D4A-C6A7-65DA-BB1A28A01E67}" type="slidenum">
              <a:rPr lang="ru-RU">
                <a:solidFill>
                  <a:prstClr val="black">
                    <a:tint val="75000"/>
                  </a:prstClr>
                </a:solidFill>
              </a:r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75443893" name=" 875443892"/>
          <p:cNvSpPr/>
          <p:nvPr/>
        </p:nvSpPr>
        <p:spPr bwMode="auto">
          <a:xfrm>
            <a:off x="2124645" y="4009158"/>
            <a:ext cx="4906582" cy="45755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Состояние Безопасности Полетов</a:t>
            </a:r>
            <a:endParaRPr/>
          </a:p>
        </p:txBody>
      </p:sp>
      <p:sp>
        <p:nvSpPr>
          <p:cNvPr id="965680424" name=" 965680423"/>
          <p:cNvSpPr/>
          <p:nvPr/>
        </p:nvSpPr>
        <p:spPr bwMode="auto">
          <a:xfrm>
            <a:off x="487179" y="4732072"/>
            <a:ext cx="8206687" cy="198155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Авиационные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Инциденты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Аварии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Катастрофы</a:t>
            </a:r>
            <a:endParaRPr sz="1400" dirty="0"/>
          </a:p>
          <a:p>
            <a:pPr algn="ctr">
              <a:defRPr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43</a:t>
            </a:r>
            <a:r>
              <a:rPr dirty="0"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</a:t>
            </a:r>
            <a:r>
              <a:rPr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2</a:t>
            </a:r>
            <a:endParaRPr dirty="0">
              <a:latin typeface="Times New Roman"/>
              <a:cs typeface="Times New Roman"/>
            </a:endParaRPr>
          </a:p>
          <a:p>
            <a:pPr algn="ctr">
              <a:defRPr/>
            </a:pPr>
            <a:endParaRPr sz="1200" b="1" i="0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Серьезные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Инциденты</a:t>
            </a:r>
            <a:endParaRPr dirty="0"/>
          </a:p>
          <a:p>
            <a:pPr>
              <a:defRPr/>
            </a:pPr>
            <a:endParaRPr dirty="0"/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endParaRPr sz="1200" b="1" i="0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dirty="0"/>
          </a:p>
        </p:txBody>
      </p:sp>
      <p:pic>
        <p:nvPicPr>
          <p:cNvPr id="568548546" name="Рисунок 56854854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90263" y="234795"/>
            <a:ext cx="753733" cy="696000"/>
          </a:xfrm>
          <a:prstGeom prst="rect">
            <a:avLst/>
          </a:prstGeom>
        </p:spPr>
      </p:pic>
      <p:pic>
        <p:nvPicPr>
          <p:cNvPr id="836117513" name="Рисунок 8361175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08915" y="930794"/>
            <a:ext cx="7681346" cy="3147927"/>
          </a:xfrm>
          <a:prstGeom prst="rect">
            <a:avLst/>
          </a:prstGeom>
        </p:spPr>
      </p:pic>
      <p:cxnSp>
        <p:nvCxnSpPr>
          <p:cNvPr id="2" name="Прямая соединительная линия 1"/>
          <p:cNvCxnSpPr>
            <a:cxnSpLocks/>
          </p:cNvCxnSpPr>
          <p:nvPr/>
        </p:nvCxnSpPr>
        <p:spPr bwMode="auto">
          <a:xfrm flipH="1">
            <a:off x="2442749" y="4398818"/>
            <a:ext cx="839931" cy="53686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>
            <a:off x="6296045" y="4424795"/>
            <a:ext cx="787977" cy="46759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>
            <a:off x="4538249" y="4466719"/>
            <a:ext cx="0" cy="1066439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2447928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5" y="0"/>
            <a:ext cx="9144000" cy="6858000"/>
          </a:xfrm>
          <a:prstGeom prst="flowChartAlternateProcess">
            <a:avLst/>
          </a:prstGeom>
          <a:noFill/>
          <a:ln>
            <a:noFill/>
          </a:ln>
        </p:spPr>
      </p:pic>
      <p:sp>
        <p:nvSpPr>
          <p:cNvPr id="1416256971" name="TextBox 5"/>
          <p:cNvSpPr txBox="1">
            <a:spLocks noChangeArrowheads="1"/>
          </p:cNvSpPr>
          <p:nvPr/>
        </p:nvSpPr>
        <p:spPr bwMode="auto">
          <a:xfrm>
            <a:off x="3184524" y="362453"/>
            <a:ext cx="5044988" cy="335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597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sz="1600">
                <a:solidFill>
                  <a:prstClr val="white"/>
                </a:solidFill>
                <a:latin typeface="Constantia"/>
              </a:rPr>
              <a:t>Федеральная служба по надзору в сфере транспорта</a:t>
            </a:r>
            <a:endParaRPr/>
          </a:p>
        </p:txBody>
      </p:sp>
      <p:sp>
        <p:nvSpPr>
          <p:cNvPr id="207854221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659560" y="6372225"/>
            <a:ext cx="2289172" cy="476247"/>
          </a:xfrm>
        </p:spPr>
        <p:txBody>
          <a:bodyPr/>
          <a:lstStyle/>
          <a:p>
            <a:pPr>
              <a:defRPr/>
            </a:pPr>
            <a:fld id="{CCB1252F-24F9-3D4F-4B98-BC45FF69E6A4}" type="slidenum">
              <a:rPr lang="ru-RU">
                <a:solidFill>
                  <a:prstClr val="black">
                    <a:tint val="75000"/>
                  </a:prstClr>
                </a:solidFill>
              </a:rPr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64182617" name=" 2081427565"/>
          <p:cNvSpPr/>
          <p:nvPr/>
        </p:nvSpPr>
        <p:spPr bwMode="auto">
          <a:xfrm>
            <a:off x="2124643" y="4009158"/>
            <a:ext cx="4907300" cy="366118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964155918" name=" 1227974868"/>
          <p:cNvSpPr/>
          <p:nvPr/>
        </p:nvSpPr>
        <p:spPr bwMode="auto">
          <a:xfrm>
            <a:off x="487179" y="5558212"/>
            <a:ext cx="8182566" cy="305158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1400"/>
          </a:p>
        </p:txBody>
      </p:sp>
      <p:pic>
        <p:nvPicPr>
          <p:cNvPr id="425962377" name="Рисунок 3998314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90261" y="234793"/>
            <a:ext cx="753732" cy="695998"/>
          </a:xfrm>
          <a:prstGeom prst="rect">
            <a:avLst/>
          </a:prstGeom>
        </p:spPr>
      </p:pic>
      <p:sp>
        <p:nvSpPr>
          <p:cNvPr id="804541298" name="TextBox 2145121687"/>
          <p:cNvSpPr txBox="1"/>
          <p:nvPr/>
        </p:nvSpPr>
        <p:spPr bwMode="auto">
          <a:xfrm>
            <a:off x="1678273" y="2309600"/>
            <a:ext cx="915480" cy="405687"/>
          </a:xfrm>
          <a:prstGeom prst="flowChartAlternateProcess">
            <a:avLst/>
          </a:prstGeom>
          <a:noFill/>
          <a:ln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847040039" name="Прямоугольник 2107221660"/>
          <p:cNvSpPr/>
          <p:nvPr/>
        </p:nvSpPr>
        <p:spPr bwMode="auto">
          <a:xfrm>
            <a:off x="548758" y="1787538"/>
            <a:ext cx="8125663" cy="3661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graphicFrame>
        <p:nvGraphicFramePr>
          <p:cNvPr id="190199269" name="Таблица 1901992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817606"/>
              </p:ext>
            </p:extLst>
          </p:nvPr>
        </p:nvGraphicFramePr>
        <p:xfrm>
          <a:off x="548758" y="1300965"/>
          <a:ext cx="8205668" cy="5143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1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1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1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indent="-360044" algn="ctr">
                        <a:defRPr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"+"/"-" 2024 к 2025</a:t>
                      </a:r>
                      <a:endParaRPr sz="12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Авиационных инцидентов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sz="12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sz="12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+6</a:t>
                      </a:r>
                      <a:endParaRPr sz="12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Серьёзный инцидент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sz="12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sz="12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</a:t>
                      </a:r>
                      <a:endParaRPr sz="12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ЧП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sz="12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sz="12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sz="12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Повреждений ВС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sz="12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НПИВП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sz="12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Авария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sz="12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Катастрофы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sz="12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sz="12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sz="12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Погибших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sz="12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sz="12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 rtlCol="0">
            <a:normAutofit/>
          </a:bodyPr>
          <a:lstStyle/>
          <a:p>
            <a:pPr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375360"/>
            <a:ext cx="9144000" cy="7374120"/>
          </a:xfrm>
          <a:prstGeom prst="rect">
            <a:avLst/>
          </a:prstGeom>
          <a:noFill/>
          <a:ln>
            <a:noFill/>
          </a:ln>
        </p:spPr>
      </p:pic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5302831" y="967090"/>
            <a:ext cx="2873091" cy="106715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ru-RU" sz="1600">
                <a:solidFill>
                  <a:prstClr val="white"/>
                </a:solidFill>
                <a:latin typeface="Arial Narrow"/>
              </a:rPr>
              <a:t>МТУ Ространснадзора по СЗФО</a:t>
            </a:r>
            <a:endParaRPr/>
          </a:p>
          <a:p>
            <a:pPr>
              <a:spcBef>
                <a:spcPts val="0"/>
              </a:spcBef>
              <a:buFontTx/>
              <a:buNone/>
              <a:defRPr/>
            </a:pPr>
            <a:endParaRPr/>
          </a:p>
        </p:txBody>
      </p:sp>
      <p:sp>
        <p:nvSpPr>
          <p:cNvPr id="11" name="Заголовок 1"/>
          <p:cNvSpPr txBox="1"/>
          <p:nvPr/>
        </p:nvSpPr>
        <p:spPr bwMode="auto">
          <a:xfrm>
            <a:off x="0" y="2393401"/>
            <a:ext cx="8891587" cy="2183655"/>
          </a:xfrm>
          <a:prstGeom prst="rect">
            <a:avLst/>
          </a:prstGeom>
        </p:spPr>
        <p:txBody>
          <a:bodyPr anchor="ctr"/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0"/>
              </a:spcAft>
              <a:defRPr/>
            </a:pPr>
            <a:r>
              <a:rPr lang="ru-RU" sz="2500" b="1" i="1">
                <a:solidFill>
                  <a:srgbClr val="FFC000"/>
                </a:solidFill>
                <a:latin typeface="Caladea"/>
                <a:ea typeface="Caladea"/>
                <a:cs typeface="Caladea"/>
              </a:rPr>
              <a:t>СПАСИБО ЗА ВНИМАНИЕ!</a:t>
            </a:r>
            <a:endParaRPr sz="2500" i="1">
              <a:solidFill>
                <a:srgbClr val="FFC000"/>
              </a:solidFill>
              <a:latin typeface="Caladea"/>
              <a:cs typeface="Caladea"/>
            </a:endParaRPr>
          </a:p>
        </p:txBody>
      </p:sp>
      <p:pic>
        <p:nvPicPr>
          <p:cNvPr id="1483520054" name="Рисунок 148352005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11664" y="967089"/>
            <a:ext cx="832335" cy="768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noFill/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96103960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64927" name="TextBox 5"/>
          <p:cNvSpPr txBox="1">
            <a:spLocks noChangeArrowheads="1"/>
          </p:cNvSpPr>
          <p:nvPr/>
        </p:nvSpPr>
        <p:spPr bwMode="auto">
          <a:xfrm>
            <a:off x="3184524" y="333373"/>
            <a:ext cx="5042831" cy="335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599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sz="1600">
                <a:solidFill>
                  <a:prstClr val="white"/>
                </a:solidFill>
                <a:latin typeface="Constantia"/>
              </a:rPr>
              <a:t>Федеральная служба по надзору в сфере транспорта</a:t>
            </a:r>
            <a:endParaRPr/>
          </a:p>
        </p:txBody>
      </p:sp>
      <p:sp>
        <p:nvSpPr>
          <p:cNvPr id="22629029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659562" y="6372225"/>
            <a:ext cx="2289174" cy="476249"/>
          </a:xfrm>
        </p:spPr>
        <p:txBody>
          <a:bodyPr/>
          <a:lstStyle/>
          <a:p>
            <a:pPr>
              <a:defRPr/>
            </a:pPr>
            <a:fld id="{9678F228-0926-025E-362E-778753BFC16D}" type="slidenum">
              <a:rPr lang="ru-RU">
                <a:solidFill>
                  <a:prstClr val="black">
                    <a:tint val="75000"/>
                  </a:prstClr>
                </a:solidFill>
              </a:rPr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27316408" name="TextBox 1327316407"/>
          <p:cNvSpPr txBox="1"/>
          <p:nvPr/>
        </p:nvSpPr>
        <p:spPr bwMode="auto">
          <a:xfrm>
            <a:off x="2875221" y="852430"/>
            <a:ext cx="3673903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indent="450213" algn="ctr">
              <a:lnSpc>
                <a:spcPct val="100000"/>
              </a:lnSpc>
              <a:spcAft>
                <a:spcPts val="0"/>
              </a:spcAft>
              <a:defRPr/>
            </a:pPr>
            <a:r>
              <a:rPr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Территория</a:t>
            </a:r>
            <a:endParaRPr sz="16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520484106" name="Рисунок 52048410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90263" y="153189"/>
            <a:ext cx="753733" cy="696000"/>
          </a:xfrm>
          <a:prstGeom prst="rect">
            <a:avLst/>
          </a:prstGeom>
        </p:spPr>
      </p:pic>
      <p:sp>
        <p:nvSpPr>
          <p:cNvPr id="1257971592" name="TextBox 1257971591"/>
          <p:cNvSpPr txBox="1"/>
          <p:nvPr/>
        </p:nvSpPr>
        <p:spPr bwMode="auto">
          <a:xfrm>
            <a:off x="498185" y="1247522"/>
            <a:ext cx="8271465" cy="5794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МТУ Ространснадзора по СЗФО осуществляет деятельность на территории 11 субъектов Российской Федерации Северо-Западного федерального округа:</a:t>
            </a:r>
            <a:endParaRPr/>
          </a:p>
        </p:txBody>
      </p:sp>
      <p:pic>
        <p:nvPicPr>
          <p:cNvPr id="1839718977" name="Рисунок 183971897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297389" y="1827000"/>
            <a:ext cx="6353070" cy="4326063"/>
          </a:xfrm>
          <a:prstGeom prst="rect">
            <a:avLst/>
          </a:prstGeom>
          <a:ln w="12700">
            <a:solidFill>
              <a:srgbClr val="000000">
                <a:alpha val="0"/>
              </a:srgbClr>
            </a:solidFill>
          </a:ln>
          <a:effectLst/>
        </p:spPr>
      </p:pic>
      <p:sp>
        <p:nvSpPr>
          <p:cNvPr id="1558819391" name="TextBox 1558819390"/>
          <p:cNvSpPr txBox="1"/>
          <p:nvPr/>
        </p:nvSpPr>
        <p:spPr bwMode="auto">
          <a:xfrm>
            <a:off x="93904" y="1947145"/>
            <a:ext cx="2860059" cy="2682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17792" indent="-217792" algn="l">
              <a:buFont typeface="Arial"/>
              <a:buChar char="•"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Архангельская область, </a:t>
            </a:r>
            <a:endParaRPr/>
          </a:p>
          <a:p>
            <a:pPr marL="217792" indent="-217792" algn="l">
              <a:buFont typeface="Arial"/>
              <a:buChar char="•"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Вологодская область, </a:t>
            </a:r>
            <a:endParaRPr/>
          </a:p>
          <a:p>
            <a:pPr marL="217792" indent="-217792" algn="l">
              <a:buFont typeface="Arial"/>
              <a:buChar char="•"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Калининградская область, </a:t>
            </a:r>
            <a:endParaRPr/>
          </a:p>
          <a:p>
            <a:pPr marL="217792" indent="-217792" algn="l">
              <a:buFont typeface="Arial"/>
              <a:buChar char="•"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Республика Карелия, </a:t>
            </a:r>
            <a:endParaRPr/>
          </a:p>
          <a:p>
            <a:pPr marL="217792" indent="-217792" algn="l">
              <a:buFont typeface="Arial"/>
              <a:buChar char="•"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Республика Коми, </a:t>
            </a:r>
            <a:endParaRPr/>
          </a:p>
          <a:p>
            <a:pPr marL="217792" indent="-217792" algn="l">
              <a:buFont typeface="Arial"/>
              <a:buChar char="•"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Ленинградская область, </a:t>
            </a:r>
            <a:endParaRPr/>
          </a:p>
          <a:p>
            <a:pPr marL="217792" indent="-217792" algn="l">
              <a:buFont typeface="Arial"/>
              <a:buChar char="•"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Мурманская область, </a:t>
            </a:r>
            <a:endParaRPr/>
          </a:p>
          <a:p>
            <a:pPr marL="217792" indent="-217792" algn="l">
              <a:buFont typeface="Arial"/>
              <a:buChar char="•"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Ненецкий автономный округ, </a:t>
            </a:r>
            <a:endParaRPr/>
          </a:p>
          <a:p>
            <a:pPr marL="217792" indent="-217792" algn="l">
              <a:buFont typeface="Arial"/>
              <a:buChar char="•"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Новгородская область, </a:t>
            </a:r>
            <a:endParaRPr/>
          </a:p>
          <a:p>
            <a:pPr marL="217792" indent="-217792" algn="l">
              <a:buFont typeface="Arial"/>
              <a:buChar char="•"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Псковская область, </a:t>
            </a:r>
            <a:endParaRPr/>
          </a:p>
          <a:p>
            <a:pPr marL="217792" indent="-217792" algn="l">
              <a:buFont typeface="Arial"/>
              <a:buChar char="•"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город Санкт-Петербург.</a:t>
            </a:r>
            <a:endParaRPr sz="1400" b="0"/>
          </a:p>
          <a:p>
            <a:pPr algn="l">
              <a:defRPr/>
            </a:pPr>
            <a:endParaRPr sz="16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71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83971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97015455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60613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3289831" name="TextBox 5"/>
          <p:cNvSpPr txBox="1">
            <a:spLocks noChangeArrowheads="1"/>
          </p:cNvSpPr>
          <p:nvPr/>
        </p:nvSpPr>
        <p:spPr bwMode="auto">
          <a:xfrm>
            <a:off x="3184524" y="333373"/>
            <a:ext cx="5042831" cy="335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599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sz="1600">
                <a:solidFill>
                  <a:prstClr val="white"/>
                </a:solidFill>
                <a:latin typeface="Constantia"/>
              </a:rPr>
              <a:t>Федеральная служба по надзору в сфере транспорта</a:t>
            </a:r>
            <a:endParaRPr/>
          </a:p>
        </p:txBody>
      </p:sp>
      <p:sp>
        <p:nvSpPr>
          <p:cNvPr id="56000116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659562" y="6372225"/>
            <a:ext cx="2289174" cy="476249"/>
          </a:xfrm>
        </p:spPr>
        <p:txBody>
          <a:bodyPr/>
          <a:lstStyle/>
          <a:p>
            <a:pPr>
              <a:defRPr/>
            </a:pPr>
            <a:fld id="{8ACF9354-3C25-A4ED-A599-5735740DB08D}" type="slidenum">
              <a:rPr lang="ru-RU">
                <a:solidFill>
                  <a:prstClr val="black">
                    <a:tint val="75000"/>
                  </a:prstClr>
                </a:solidFill>
              </a:r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22367119" name="Рисунок 14223671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90263" y="153189"/>
            <a:ext cx="753733" cy="696000"/>
          </a:xfrm>
          <a:prstGeom prst="rect">
            <a:avLst/>
          </a:prstGeom>
        </p:spPr>
      </p:pic>
      <p:sp>
        <p:nvSpPr>
          <p:cNvPr id="1294469841" name="Прямоугольник 1294469840"/>
          <p:cNvSpPr/>
          <p:nvPr/>
        </p:nvSpPr>
        <p:spPr bwMode="auto">
          <a:xfrm>
            <a:off x="1187181" y="3121799"/>
            <a:ext cx="429889" cy="493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t>1</a:t>
            </a:r>
          </a:p>
        </p:txBody>
      </p:sp>
      <p:sp>
        <p:nvSpPr>
          <p:cNvPr id="932092701" name="Прямоугольник 932092700"/>
          <p:cNvSpPr/>
          <p:nvPr/>
        </p:nvSpPr>
        <p:spPr bwMode="auto">
          <a:xfrm>
            <a:off x="4142110" y="3121799"/>
            <a:ext cx="429888" cy="493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t>2</a:t>
            </a:r>
          </a:p>
        </p:txBody>
      </p:sp>
      <p:sp>
        <p:nvSpPr>
          <p:cNvPr id="1002927322" name="Прямоугольник 1002927321"/>
          <p:cNvSpPr/>
          <p:nvPr/>
        </p:nvSpPr>
        <p:spPr bwMode="auto">
          <a:xfrm>
            <a:off x="7069770" y="3121799"/>
            <a:ext cx="429888" cy="493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t>3</a:t>
            </a:r>
          </a:p>
        </p:txBody>
      </p:sp>
      <p:sp>
        <p:nvSpPr>
          <p:cNvPr id="455960489" name="TextBox 455960488"/>
          <p:cNvSpPr txBox="1"/>
          <p:nvPr/>
        </p:nvSpPr>
        <p:spPr bwMode="auto">
          <a:xfrm>
            <a:off x="667636" y="971668"/>
            <a:ext cx="7630458" cy="488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endParaRPr sz="26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15708224" name="Овал 815708223"/>
          <p:cNvSpPr/>
          <p:nvPr/>
        </p:nvSpPr>
        <p:spPr bwMode="auto">
          <a:xfrm>
            <a:off x="1187181" y="1153509"/>
            <a:ext cx="6312477" cy="14024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Штатная численность Управления по направлению Госавианадзора</a:t>
            </a:r>
            <a:endParaRPr sz="1800">
              <a:latin typeface="Times New Roman"/>
              <a:cs typeface="Times New Roman"/>
            </a:endParaRPr>
          </a:p>
        </p:txBody>
      </p:sp>
      <p:cxnSp>
        <p:nvCxnSpPr>
          <p:cNvPr id="2" name="Прямая соединительная линия 1"/>
          <p:cNvCxnSpPr>
            <a:cxnSpLocks/>
          </p:cNvCxnSpPr>
          <p:nvPr/>
        </p:nvCxnSpPr>
        <p:spPr bwMode="auto">
          <a:xfrm flipH="1">
            <a:off x="1377681" y="1997438"/>
            <a:ext cx="0" cy="1117022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 flipH="1">
            <a:off x="4357055" y="2555949"/>
            <a:ext cx="0" cy="502227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>
            <a:off x="7284714" y="2117345"/>
            <a:ext cx="0" cy="1004454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5264218" name="TextBox 545264217"/>
          <p:cNvSpPr txBox="1"/>
          <p:nvPr/>
        </p:nvSpPr>
        <p:spPr bwMode="auto">
          <a:xfrm>
            <a:off x="717345" y="3816988"/>
            <a:ext cx="1444992" cy="8842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200">
                <a:latin typeface="Times New Roman"/>
                <a:ea typeface="Times New Roman"/>
                <a:cs typeface="Times New Roman"/>
              </a:rPr>
              <a:t>Штатная численность – 45                             </a:t>
            </a:r>
            <a:endParaRPr sz="1400"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endParaRPr sz="1400">
              <a:latin typeface="Times New Roman"/>
              <a:cs typeface="Times New Roman"/>
            </a:endParaRPr>
          </a:p>
          <a:p>
            <a:pPr algn="l">
              <a:defRPr/>
            </a:pPr>
            <a:r>
              <a:rPr sz="1400">
                <a:latin typeface="Times New Roman"/>
                <a:ea typeface="Times New Roman"/>
                <a:cs typeface="Times New Roman"/>
              </a:rPr>
              <a:t> </a:t>
            </a:r>
            <a:endParaRPr/>
          </a:p>
        </p:txBody>
      </p:sp>
      <p:sp>
        <p:nvSpPr>
          <p:cNvPr id="1627388147" name="TextBox 1627388146"/>
          <p:cNvSpPr txBox="1"/>
          <p:nvPr/>
        </p:nvSpPr>
        <p:spPr bwMode="auto">
          <a:xfrm>
            <a:off x="3675992" y="3877587"/>
            <a:ext cx="1718776" cy="2746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>
                <a:latin typeface="Times New Roman"/>
                <a:ea typeface="Times New Roman"/>
                <a:cs typeface="Times New Roman"/>
              </a:rPr>
              <a:t> </a:t>
            </a:r>
            <a:r>
              <a:rPr sz="1200">
                <a:latin typeface="Times New Roman"/>
                <a:ea typeface="Times New Roman"/>
                <a:cs typeface="Times New Roman"/>
              </a:rPr>
              <a:t>Фактически –36</a:t>
            </a:r>
            <a:r>
              <a:rPr>
                <a:latin typeface="Times New Roman"/>
                <a:ea typeface="Times New Roman"/>
                <a:cs typeface="Times New Roman"/>
              </a:rPr>
              <a:t>      </a:t>
            </a:r>
            <a:endParaRPr sz="14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96513177" name="TextBox 896513176"/>
          <p:cNvSpPr txBox="1"/>
          <p:nvPr/>
        </p:nvSpPr>
        <p:spPr bwMode="auto">
          <a:xfrm>
            <a:off x="6196326" y="3801569"/>
            <a:ext cx="2394390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200">
                <a:latin typeface="Times New Roman"/>
                <a:ea typeface="Times New Roman"/>
                <a:cs typeface="Times New Roman"/>
              </a:rPr>
              <a:t>Укомплектованность штатных должностей    –   80%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4" y="333374"/>
            <a:ext cx="5042832" cy="3356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sz="1600">
                <a:solidFill>
                  <a:prstClr val="white"/>
                </a:solidFill>
                <a:latin typeface="Constantia"/>
              </a:rPr>
              <a:t>Федеральная служба по надзору в сфере транспорта</a:t>
            </a:r>
            <a:endParaRPr/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63076983" name=" 563076982"/>
          <p:cNvSpPr/>
          <p:nvPr/>
        </p:nvSpPr>
        <p:spPr bwMode="auto">
          <a:xfrm>
            <a:off x="3095293" y="1264380"/>
            <a:ext cx="2955571" cy="45755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Объекты Контроля</a:t>
            </a:r>
            <a:endParaRPr/>
          </a:p>
        </p:txBody>
      </p:sp>
      <p:sp>
        <p:nvSpPr>
          <p:cNvPr id="1926668767" name=" 1926668766"/>
          <p:cNvSpPr/>
          <p:nvPr/>
        </p:nvSpPr>
        <p:spPr bwMode="auto">
          <a:xfrm>
            <a:off x="3415204" y="2697480"/>
            <a:ext cx="2316470" cy="36611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18848755" name=" 718848754"/>
          <p:cNvSpPr/>
          <p:nvPr/>
        </p:nvSpPr>
        <p:spPr bwMode="auto">
          <a:xfrm>
            <a:off x="3555360" y="3169891"/>
            <a:ext cx="1952722" cy="36611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137415739" name=" 2137415738"/>
          <p:cNvSpPr/>
          <p:nvPr/>
        </p:nvSpPr>
        <p:spPr bwMode="auto">
          <a:xfrm>
            <a:off x="186305" y="2166305"/>
            <a:ext cx="3005419" cy="36611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017567631" name="Рисунок 101756763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437" y="1810076"/>
            <a:ext cx="4374756" cy="3770056"/>
          </a:xfrm>
          <a:prstGeom prst="rect">
            <a:avLst/>
          </a:prstGeom>
        </p:spPr>
      </p:pic>
      <p:graphicFrame>
        <p:nvGraphicFramePr>
          <p:cNvPr id="635959170" name="Таблица 635959169"/>
          <p:cNvGraphicFramePr>
            <a:graphicFrameLocks/>
          </p:cNvGraphicFramePr>
          <p:nvPr/>
        </p:nvGraphicFramePr>
        <p:xfrm>
          <a:off x="4531181" y="2060883"/>
          <a:ext cx="4417554" cy="3266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2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87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224</a:t>
                      </a:r>
                      <a:r>
                        <a:rPr sz="1000" b="1">
                          <a:latin typeface="Times New Roman"/>
                          <a:ea typeface="Times New Roman"/>
                          <a:cs typeface="Times New Roman"/>
                        </a:rPr>
                        <a:t> посадочных площадок;</a:t>
                      </a:r>
                      <a:endParaRPr sz="1000" b="1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000" b="1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000" b="1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endParaRPr sz="1000" b="1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 i="0" u="none" strike="noStrike" cap="none" spc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эксплуатантов, осуществляющих коммерческие воздушные перевозки; </a:t>
                      </a:r>
                      <a:endParaRPr sz="1000" b="1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endParaRPr sz="1000" b="1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 i="0" u="none" strike="noStrike" cap="none" spc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29авиационные работы;</a:t>
                      </a:r>
                      <a:endParaRPr sz="1000" b="1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endParaRPr sz="1000" b="1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7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 авиации общего назначения;</a:t>
                      </a:r>
                      <a:endParaRPr sz="1000" b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endParaRPr sz="1000" b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подразделений ОрВД; </a:t>
                      </a:r>
                      <a:endParaRPr sz="1000" b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 организаций по техническому обслуживанию ГВС;</a:t>
                      </a:r>
                      <a:endParaRPr sz="1000" b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endParaRPr sz="1000" b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7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 топливо - заправочных комплекса;</a:t>
                      </a:r>
                      <a:endParaRPr sz="1000" b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endParaRPr sz="1000" b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авиационных учебных центров;</a:t>
                      </a:r>
                      <a:endParaRPr sz="1000" b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аэродромов.</a:t>
                      </a:r>
                      <a:endParaRPr sz="1000" b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46098403" name="Рисунок 144609840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390264" y="153190"/>
            <a:ext cx="753734" cy="6960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4" y="333374"/>
            <a:ext cx="5042832" cy="3356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sz="1600">
                <a:solidFill>
                  <a:prstClr val="white"/>
                </a:solidFill>
                <a:latin typeface="Constantia"/>
              </a:rPr>
              <a:t>Федеральная служба по надзору в сфере транспорта</a:t>
            </a:r>
            <a:endParaRPr/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827582" y="792344"/>
            <a:ext cx="7566958" cy="45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Контрольная Деятельность</a:t>
            </a:r>
            <a:endParaRPr/>
          </a:p>
        </p:txBody>
      </p:sp>
      <p:pic>
        <p:nvPicPr>
          <p:cNvPr id="1655021766" name="Рисунок 165502176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4623" y="1379282"/>
            <a:ext cx="8519375" cy="4883615"/>
          </a:xfrm>
          <a:prstGeom prst="rect">
            <a:avLst/>
          </a:prstGeom>
        </p:spPr>
      </p:pic>
      <p:graphicFrame>
        <p:nvGraphicFramePr>
          <p:cNvPr id="1919292169" name="Таблица 1919292168"/>
          <p:cNvGraphicFramePr>
            <a:graphicFrameLocks/>
          </p:cNvGraphicFramePr>
          <p:nvPr/>
        </p:nvGraphicFramePr>
        <p:xfrm>
          <a:off x="413893" y="1379282"/>
          <a:ext cx="4328340" cy="4883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3616">
                <a:tc>
                  <a:txBody>
                    <a:bodyPr/>
                    <a:lstStyle/>
                    <a:p>
                      <a:pPr marL="217793" indent="-217793" algn="ctr">
                        <a:buAutoNum type="arabicPeriod"/>
                        <a:defRPr/>
                      </a:pPr>
                      <a:r>
                        <a:rPr sz="12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Риск-Ориентированный Подход</a:t>
                      </a:r>
                      <a:endParaRPr/>
                    </a:p>
                    <a:p>
                      <a:pPr algn="just"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2025 году МТУ Ространснадзора по СЗФО по линии Госавианадзора исключена практика проведения плановых проверок с переходом на риск-ориентированный подход. Проверки проводятся только при наличии прямой угрозы жизни и здоровью граждан либо при срабатывании индикатора риска.</a:t>
                      </a:r>
                      <a:endParaRPr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Основные Цели</a:t>
                      </a:r>
                      <a:endParaRPr/>
                    </a:p>
                    <a:p>
                      <a:pPr algn="just"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Основными целями контрольно-надзорной деятельности являются: снижение количества авиационных происшествий, снижение числа травмированных, снижение уровня материального ущерба, снижение уровня административной нагрузки на организации, рост качества профилактических мероприятий и обеспечение условий для получения пассажирами качественных услуг, соответствующих установленным стандартам безопасности и комфорта..</a:t>
                      </a:r>
                      <a:endParaRPr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90504197" name="Рисунок 149050419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390264" y="153191"/>
            <a:ext cx="753734" cy="696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4" y="333374"/>
            <a:ext cx="5042832" cy="3356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sz="1600">
                <a:solidFill>
                  <a:prstClr val="white"/>
                </a:solidFill>
                <a:latin typeface="Constantia"/>
              </a:rPr>
              <a:t>Федеральная служба по надзору в сфере транспорта</a:t>
            </a:r>
            <a:endParaRPr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457200" y="896433"/>
            <a:ext cx="8229600" cy="952649"/>
          </a:xfrm>
        </p:spPr>
        <p:txBody>
          <a:bodyPr/>
          <a:lstStyle/>
          <a:p>
            <a:pPr>
              <a:defRPr/>
            </a:pPr>
            <a:r>
              <a:rPr lang="ru-RU" sz="2400" b="1">
                <a:latin typeface="Times New Roman"/>
                <a:ea typeface="Times New Roman"/>
                <a:cs typeface="Times New Roman"/>
              </a:rPr>
              <a:t>Контрольные (надзорные) мероприятия</a:t>
            </a:r>
            <a:endParaRPr sz="2400" b="1">
              <a:latin typeface="Times New Roman"/>
              <a:cs typeface="Times New Roman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 bwMode="auto">
          <a:xfrm>
            <a:off x="457200" y="2132856"/>
            <a:ext cx="8229600" cy="3993307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</a:bodyPr>
          <a:lstStyle/>
          <a:p>
            <a:pPr marL="0" indent="0" algn="ctr">
              <a:buNone/>
              <a:defRPr/>
            </a:pPr>
            <a:r>
              <a:rPr lang="ru-RU" sz="2000">
                <a:latin typeface="Times New Roman"/>
                <a:ea typeface="Times New Roman"/>
                <a:cs typeface="Times New Roman"/>
              </a:rPr>
              <a:t>Всего за 2 квартала  2025  года было проведено </a:t>
            </a:r>
            <a:endParaRPr sz="2000">
              <a:latin typeface="Times New Roman"/>
              <a:cs typeface="Times New Roman"/>
            </a:endParaRPr>
          </a:p>
          <a:p>
            <a:pPr marL="0" indent="0" algn="ctr">
              <a:buNone/>
              <a:defRPr/>
            </a:pPr>
            <a:r>
              <a:rPr lang="ru-RU" sz="2000" u="sng">
                <a:latin typeface="Times New Roman"/>
                <a:ea typeface="Times New Roman"/>
                <a:cs typeface="Times New Roman"/>
              </a:rPr>
              <a:t>со взаимодействием с контролируемым лицами</a:t>
            </a:r>
            <a:endParaRPr u="sng">
              <a:latin typeface="Times New Roman"/>
              <a:cs typeface="Times New Roman"/>
            </a:endParaRPr>
          </a:p>
          <a:p>
            <a:pPr marL="0" indent="0" algn="ctr">
              <a:buNone/>
              <a:defRPr/>
            </a:pPr>
            <a:r>
              <a:rPr lang="ru-RU" sz="200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2- </a:t>
            </a:r>
            <a:r>
              <a:rPr lang="ru-RU" sz="2000">
                <a:latin typeface="Times New Roman"/>
                <a:ea typeface="Times New Roman"/>
                <a:cs typeface="Times New Roman"/>
              </a:rPr>
              <a:t>внеплановых выездных проверки</a:t>
            </a:r>
            <a:endParaRPr>
              <a:latin typeface="Times New Roman"/>
              <a:cs typeface="Times New Roman"/>
            </a:endParaRPr>
          </a:p>
          <a:p>
            <a:pPr marL="0" indent="0" algn="ctr">
              <a:buNone/>
              <a:defRPr/>
            </a:pPr>
            <a:r>
              <a:rPr lang="ru-RU" sz="2000">
                <a:latin typeface="Times New Roman"/>
                <a:ea typeface="Times New Roman"/>
                <a:cs typeface="Times New Roman"/>
              </a:rPr>
              <a:t> </a:t>
            </a:r>
            <a:endParaRPr>
              <a:latin typeface="Times New Roman"/>
              <a:cs typeface="Times New Roman"/>
            </a:endParaRPr>
          </a:p>
          <a:p>
            <a:pPr marL="0" indent="0" algn="ctr">
              <a:buNone/>
              <a:defRPr/>
            </a:pPr>
            <a:r>
              <a:rPr lang="ru-RU" sz="2000" u="sng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без взаимодействия с контролируемым лицом:</a:t>
            </a:r>
            <a:endParaRPr u="sng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  <a:defRPr/>
            </a:pPr>
            <a:r>
              <a:rPr lang="ru-RU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19</a:t>
            </a:r>
            <a:r>
              <a:rPr lang="ru-RU" sz="2000">
                <a:latin typeface="Times New Roman"/>
                <a:ea typeface="Times New Roman"/>
                <a:cs typeface="Times New Roman"/>
              </a:rPr>
              <a:t> - наблюдений за соблюдением обязательных требований;</a:t>
            </a:r>
            <a:endParaRPr>
              <a:latin typeface="Times New Roman"/>
              <a:cs typeface="Times New Roman"/>
            </a:endParaRPr>
          </a:p>
          <a:p>
            <a:pPr marL="0" indent="0" algn="ctr">
              <a:buNone/>
              <a:defRPr/>
            </a:pPr>
            <a:r>
              <a:rPr lang="ru-RU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26 </a:t>
            </a:r>
            <a:r>
              <a:rPr lang="ru-RU" sz="2000">
                <a:latin typeface="Times New Roman"/>
                <a:ea typeface="Times New Roman"/>
                <a:cs typeface="Times New Roman"/>
              </a:rPr>
              <a:t>- выездных обследований.</a:t>
            </a:r>
            <a:endParaRPr>
              <a:latin typeface="Times New Roman"/>
              <a:cs typeface="Times New Roman"/>
            </a:endParaRPr>
          </a:p>
          <a:p>
            <a:pPr marL="0" indent="0" algn="ctr">
              <a:buNone/>
              <a:defRPr/>
            </a:pPr>
            <a:endParaRPr>
              <a:latin typeface="Times New Roman"/>
              <a:cs typeface="Times New Roman"/>
            </a:endParaRPr>
          </a:p>
          <a:p>
            <a:pPr marL="0" indent="0" algn="ctr">
              <a:buNone/>
              <a:defRPr/>
            </a:pPr>
            <a:r>
              <a:rPr lang="ru-RU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Выявлено 7 нарушений. С целью устранения выявленных нарушений обязательных требований выдано 7 предписаний.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  <a:defRPr/>
            </a:pPr>
            <a:endParaRPr sz="2000">
              <a:latin typeface="Times New Roman"/>
              <a:cs typeface="Times New Roman"/>
            </a:endParaRP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5B5C6FE-3480-47E6-B509-5DE845E9330C}" type="slidenum">
              <a:rPr lang="ru-RU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46925334" name="Рисунок 44692533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90264" y="153191"/>
            <a:ext cx="753735" cy="6960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4" y="333374"/>
            <a:ext cx="5042832" cy="3356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sz="1600">
                <a:solidFill>
                  <a:prstClr val="white"/>
                </a:solidFill>
                <a:latin typeface="Constantia"/>
              </a:rPr>
              <a:t>Федеральная служба по надзору в сфере транспорта</a:t>
            </a:r>
            <a:endParaRPr/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06541557" name="TextBox 506541556"/>
          <p:cNvSpPr txBox="1"/>
          <p:nvPr/>
        </p:nvSpPr>
        <p:spPr bwMode="auto">
          <a:xfrm>
            <a:off x="481325" y="1053649"/>
            <a:ext cx="8165077" cy="8233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400" b="1">
                <a:latin typeface="Times New Roman"/>
                <a:ea typeface="Times New Roman"/>
                <a:cs typeface="Times New Roman"/>
              </a:rPr>
              <a:t>Специальный режим государственного контроля (надзора)-постоянный рейд</a:t>
            </a:r>
            <a:endParaRPr sz="2400" b="1">
              <a:latin typeface="Times New Roman"/>
              <a:cs typeface="Times New Roman"/>
            </a:endParaRPr>
          </a:p>
        </p:txBody>
      </p:sp>
      <p:graphicFrame>
        <p:nvGraphicFramePr>
          <p:cNvPr id="954789292" name="Диаграмма 954789291" title="Количество проведенных мероприятий"/>
          <p:cNvGraphicFramePr>
            <a:graphicFrameLocks/>
          </p:cNvGraphicFramePr>
          <p:nvPr/>
        </p:nvGraphicFramePr>
        <p:xfrm>
          <a:off x="111600" y="2008800"/>
          <a:ext cx="5195673" cy="400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15617890" name="TextBox 1715617889"/>
          <p:cNvSpPr txBox="1"/>
          <p:nvPr/>
        </p:nvSpPr>
        <p:spPr bwMode="auto">
          <a:xfrm>
            <a:off x="5307273" y="2007972"/>
            <a:ext cx="3829459" cy="38408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 sz="1400">
              <a:latin typeface="Times New Roman"/>
              <a:cs typeface="Times New Roman"/>
            </a:endParaRPr>
          </a:p>
          <a:p>
            <a:pPr>
              <a:defRPr/>
            </a:pPr>
            <a:endParaRPr sz="14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14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14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14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14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14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1400">
                <a:latin typeface="Times New Roman"/>
                <a:ea typeface="Times New Roman"/>
                <a:cs typeface="Times New Roman"/>
              </a:rPr>
              <a:t>Количество выявленных нарушений при проведении постоянного рейда - 234,из них</a:t>
            </a:r>
            <a:endParaRPr/>
          </a:p>
          <a:p>
            <a:pPr>
              <a:defRPr/>
            </a:pPr>
            <a:r>
              <a:rPr sz="1400">
                <a:latin typeface="Times New Roman"/>
                <a:ea typeface="Times New Roman"/>
                <a:cs typeface="Times New Roman"/>
              </a:rPr>
              <a:t>ГВС -60</a:t>
            </a:r>
            <a:endParaRPr/>
          </a:p>
          <a:p>
            <a:pPr>
              <a:defRPr/>
            </a:pPr>
            <a:r>
              <a:rPr sz="1400">
                <a:latin typeface="Times New Roman"/>
                <a:ea typeface="Times New Roman"/>
                <a:cs typeface="Times New Roman"/>
              </a:rPr>
              <a:t>Объекты -176</a:t>
            </a:r>
            <a:endParaRPr/>
          </a:p>
          <a:p>
            <a:pPr>
              <a:defRPr/>
            </a:pPr>
            <a:endParaRPr sz="1400">
              <a:latin typeface="Times New Roman"/>
              <a:cs typeface="Times New Roman"/>
            </a:endParaRPr>
          </a:p>
          <a:p>
            <a:pPr>
              <a:defRPr/>
            </a:pPr>
            <a:endParaRPr sz="1400">
              <a:latin typeface="Times New Roman"/>
              <a:cs typeface="Times New Roman"/>
            </a:endParaRPr>
          </a:p>
          <a:p>
            <a:pPr>
              <a:defRPr/>
            </a:pPr>
            <a:endParaRPr sz="1600"/>
          </a:p>
          <a:p>
            <a:pPr>
              <a:defRPr/>
            </a:pPr>
            <a:endParaRPr sz="1600">
              <a:latin typeface="Arial"/>
              <a:cs typeface="Arial"/>
            </a:endParaRPr>
          </a:p>
          <a:p>
            <a:pPr>
              <a:defRPr/>
            </a:pPr>
            <a:endParaRPr sz="1600"/>
          </a:p>
          <a:p>
            <a:pPr>
              <a:defRPr/>
            </a:pPr>
            <a:endParaRPr sz="1600"/>
          </a:p>
        </p:txBody>
      </p:sp>
      <p:sp>
        <p:nvSpPr>
          <p:cNvPr id="179524541" name="TextBox 179524540"/>
          <p:cNvSpPr txBox="1"/>
          <p:nvPr/>
        </p:nvSpPr>
        <p:spPr bwMode="auto">
          <a:xfrm>
            <a:off x="810063" y="2252572"/>
            <a:ext cx="3653490" cy="31196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lang="en-US" sz="1400" b="0" i="0" u="none" strike="noStrike" cap="none" spc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Количество </a:t>
            </a:r>
            <a:r>
              <a:rPr lang="en-US" sz="14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проведенных </a:t>
            </a:r>
            <a:r>
              <a:rPr lang="en-US" sz="1400" b="0" i="0" u="none" strike="noStrike" cap="none" spc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мероприятий</a:t>
            </a:r>
            <a:r>
              <a:rPr lang="en-US" sz="1200" b="0" i="0" u="none" strike="noStrike" cap="none" spc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-</a:t>
            </a:r>
            <a:r>
              <a:rPr lang="ru-RU" sz="1200" b="0" i="0" u="none" strike="noStrike" cap="none" spc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613</a:t>
            </a:r>
            <a:endParaRPr sz="1200" b="0" i="0" u="none" strike="noStrike" cap="none" spc="0">
              <a:solidFill>
                <a:schemeClr val="dk1"/>
              </a:solidFill>
              <a:latin typeface="Calibri"/>
              <a:cs typeface="Calibri"/>
            </a:endParaRPr>
          </a:p>
        </p:txBody>
      </p:sp>
      <p:pic>
        <p:nvPicPr>
          <p:cNvPr id="801978769" name="Рисунок 80197876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390264" y="153191"/>
            <a:ext cx="753734" cy="6960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7779" y="-952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4" y="333374"/>
            <a:ext cx="5042832" cy="3356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sz="1600">
                <a:solidFill>
                  <a:prstClr val="white"/>
                </a:solidFill>
                <a:latin typeface="Constantia"/>
              </a:rPr>
              <a:t>Федеральная служба по надзору в сфере транспорта</a:t>
            </a:r>
            <a:endParaRPr/>
          </a:p>
        </p:txBody>
      </p:sp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3903584" y="1840630"/>
            <a:ext cx="5240414" cy="2711138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ru-RU" sz="900" b="1">
              <a:solidFill>
                <a:prstClr val="black"/>
              </a:solidFill>
              <a:ea typeface="Calibri"/>
              <a:cs typeface="Calibri"/>
            </a:endParaRP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907703" y="741768"/>
            <a:ext cx="5641846" cy="884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sz="2800"/>
          </a:p>
          <a:p>
            <a:pPr>
              <a:defRPr/>
            </a:pPr>
            <a:r>
              <a:rPr lang="ru-RU" sz="2400" b="1">
                <a:latin typeface="Times New Roman"/>
                <a:ea typeface="Times New Roman"/>
                <a:cs typeface="Times New Roman"/>
              </a:rPr>
              <a:t>Профилактические мероприятия</a:t>
            </a:r>
            <a:endParaRPr sz="2800" b="1">
              <a:latin typeface="Times New Roman"/>
              <a:cs typeface="Times New Roman"/>
            </a:endParaRPr>
          </a:p>
        </p:txBody>
      </p:sp>
      <p:pic>
        <p:nvPicPr>
          <p:cNvPr id="1822946859" name="Рисунок 182294685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418045" y="153190"/>
            <a:ext cx="753735" cy="696003"/>
          </a:xfrm>
          <a:prstGeom prst="rect">
            <a:avLst/>
          </a:prstGeom>
        </p:spPr>
      </p:pic>
      <p:sp>
        <p:nvSpPr>
          <p:cNvPr id="14235036" name=" 14235035"/>
          <p:cNvSpPr/>
          <p:nvPr/>
        </p:nvSpPr>
        <p:spPr bwMode="auto">
          <a:xfrm>
            <a:off x="4599781" y="3154680"/>
            <a:ext cx="3039155" cy="36611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453709299" name=" 1453709298"/>
          <p:cNvSpPr/>
          <p:nvPr/>
        </p:nvSpPr>
        <p:spPr bwMode="auto">
          <a:xfrm>
            <a:off x="6191802" y="3154680"/>
            <a:ext cx="2532002" cy="36611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graphicFrame>
        <p:nvGraphicFramePr>
          <p:cNvPr id="434465903" name="Таблица 434465902"/>
          <p:cNvGraphicFramePr>
            <a:graphicFrameLocks/>
          </p:cNvGraphicFramePr>
          <p:nvPr/>
        </p:nvGraphicFramePr>
        <p:xfrm>
          <a:off x="4181745" y="1762413"/>
          <a:ext cx="4863846" cy="344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1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1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085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b="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endParaRPr b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b="0">
                          <a:latin typeface="Times New Roman"/>
                          <a:ea typeface="Times New Roman"/>
                          <a:cs typeface="Times New Roman"/>
                        </a:rPr>
                        <a:t>Информирование-7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b="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endParaRPr b="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b="0">
                          <a:latin typeface="Times New Roman"/>
                          <a:ea typeface="Times New Roman"/>
                          <a:cs typeface="Times New Roman"/>
                        </a:rPr>
                        <a:t>Предостережения-23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85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b="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endParaRPr b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b="0">
                          <a:latin typeface="Times New Roman"/>
                          <a:ea typeface="Times New Roman"/>
                          <a:cs typeface="Times New Roman"/>
                        </a:rPr>
                        <a:t>Консультирование-205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b="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endParaRPr b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b="0">
                          <a:latin typeface="Times New Roman"/>
                          <a:ea typeface="Times New Roman"/>
                          <a:cs typeface="Times New Roman"/>
                        </a:rPr>
                        <a:t>Профилактический визит-1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80494150" name="Рисунок 188049414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8818" y="1775113"/>
            <a:ext cx="4102928" cy="3420340"/>
          </a:xfrm>
          <a:prstGeom prst="rect">
            <a:avLst/>
          </a:prstGeom>
        </p:spPr>
      </p:pic>
      <p:pic>
        <p:nvPicPr>
          <p:cNvPr id="2112757563" name="Рисунок 211275756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181745" y="3485283"/>
            <a:ext cx="744681" cy="484766"/>
          </a:xfrm>
          <a:prstGeom prst="rect">
            <a:avLst/>
          </a:prstGeom>
        </p:spPr>
      </p:pic>
      <p:pic>
        <p:nvPicPr>
          <p:cNvPr id="1067460477" name="Рисунок 106746047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659562" y="1762413"/>
            <a:ext cx="476249" cy="4762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4" y="333374"/>
            <a:ext cx="5042832" cy="3356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sz="1600">
                <a:solidFill>
                  <a:prstClr val="white"/>
                </a:solidFill>
                <a:latin typeface="Constantia"/>
              </a:rPr>
              <a:t>Федеральная служба по надзору в сфере транспорта</a:t>
            </a:r>
            <a:endParaRPr/>
          </a:p>
        </p:txBody>
      </p:sp>
      <p:pic>
        <p:nvPicPr>
          <p:cNvPr id="18437" name="Picture 3" descr="C:\Users\moiseev_do\Desktop\map_8000px_russia_with_crimea_and_sevastopol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50825" y="1470025"/>
            <a:ext cx="8753475" cy="488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90487" y="1470024"/>
            <a:ext cx="9018587" cy="5208587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ru-RU" sz="900" b="1">
              <a:solidFill>
                <a:prstClr val="black"/>
              </a:solidFill>
              <a:ea typeface="Calibri"/>
              <a:cs typeface="Calibri"/>
            </a:endParaRP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2031067" y="690951"/>
            <a:ext cx="4284826" cy="45755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400" b="1">
                <a:latin typeface="Times New Roman"/>
                <a:ea typeface="Times New Roman"/>
                <a:cs typeface="Times New Roman"/>
              </a:rPr>
              <a:t>Административная практика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59581974" name="Рисунок 55958197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390264" y="153191"/>
            <a:ext cx="753735" cy="696003"/>
          </a:xfrm>
          <a:prstGeom prst="rect">
            <a:avLst/>
          </a:prstGeom>
        </p:spPr>
      </p:pic>
      <p:graphicFrame>
        <p:nvGraphicFramePr>
          <p:cNvPr id="1362806404" name="Таблица 1362806403"/>
          <p:cNvGraphicFramePr>
            <a:graphicFrameLocks/>
          </p:cNvGraphicFramePr>
          <p:nvPr/>
        </p:nvGraphicFramePr>
        <p:xfrm>
          <a:off x="229394" y="1457324"/>
          <a:ext cx="8685210" cy="4895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2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24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b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b="1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b="1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6855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8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Постановлений о привлечении                               к административной ответственности</a:t>
                      </a:r>
                      <a:endParaRPr sz="1800"/>
                    </a:p>
                    <a:p>
                      <a:pPr algn="just"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249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8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Исполненных постановлений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249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8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Общая сумма наложенных штрафов (т.руб)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</a:rPr>
                        <a:t>861,5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249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8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 взысканных штрафов (т.руб)</a:t>
                      </a:r>
                      <a:endParaRPr sz="1800"/>
                    </a:p>
                    <a:p>
                      <a:pPr algn="just"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</a:rPr>
                        <a:t>419,5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</TotalTime>
  <Words>673</Words>
  <Application>Microsoft Office PowerPoint</Application>
  <DocSecurity>0</DocSecurity>
  <PresentationFormat>Экран (4:3)</PresentationFormat>
  <Paragraphs>174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Caladea</vt:lpstr>
      <vt:lpstr>Arial Narrow</vt:lpstr>
      <vt:lpstr>Arial</vt:lpstr>
      <vt:lpstr>Times New Roman</vt:lpstr>
      <vt:lpstr>Constantia</vt:lpstr>
      <vt:lpstr>Calibri</vt:lpstr>
      <vt:lpstr>Тема Office</vt:lpstr>
      <vt:lpstr>ё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Контрольные (надзорные)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Моисеев Дмитрий Олегович</dc:creator>
  <cp:keywords/>
  <dc:description/>
  <cp:lastModifiedBy>МаПа</cp:lastModifiedBy>
  <cp:revision>750</cp:revision>
  <dcterms:created xsi:type="dcterms:W3CDTF">2017-04-05T05:36:28Z</dcterms:created>
  <dcterms:modified xsi:type="dcterms:W3CDTF">2025-06-29T19:21:22Z</dcterms:modified>
  <cp:category/>
  <dc:identifier/>
  <cp:contentStatus/>
  <dc:language/>
  <cp:version/>
</cp:coreProperties>
</file>